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"/>
  </p:notesMasterIdLst>
  <p:sldIdLst>
    <p:sldId id="256" r:id="rId2"/>
    <p:sldId id="257" r:id="rId3"/>
  </p:sldIdLst>
  <p:sldSz cx="10058400" cy="7772400"/>
  <p:notesSz cx="6858000" cy="9144000"/>
  <p:embeddedFontLst>
    <p:embeddedFont>
      <p:font typeface="Fira Code" panose="020B0809050000020004" pitchFamily="49" charset="0"/>
      <p:regular r:id="rId5"/>
      <p:bold r:id="rId6"/>
    </p:embeddedFont>
    <p:embeddedFont>
      <p:font typeface="Fira Mono" panose="020B0509050000020004" pitchFamily="49" charset="0"/>
      <p:regular r:id="rId7"/>
      <p:bold r:id="rId8"/>
    </p:embeddedFont>
    <p:embeddedFont>
      <p:font typeface="Lato" panose="020F0502020204030203" pitchFamily="34" charset="0"/>
      <p:regular r:id="rId9"/>
      <p:bold r:id="rId10"/>
      <p:italic r:id="rId11"/>
      <p:boldItalic r:id="rId12"/>
    </p:embeddedFont>
    <p:embeddedFont>
      <p:font typeface="Open Sans" panose="020B0606030504020204" pitchFamily="34" charset="0"/>
      <p:regular r:id="rId13"/>
      <p:bold r:id="rId14"/>
      <p:italic r:id="rId15"/>
      <p:boldItalic r:id="rId16"/>
    </p:embeddedFont>
    <p:embeddedFont>
      <p:font typeface="Raleway" pitchFamily="2" charset="77"/>
      <p:regular r:id="rId17"/>
      <p:bold r:id="rId18"/>
      <p:italic r:id="rId19"/>
      <p:boldItalic r:id="rId20"/>
    </p:embeddedFont>
    <p:embeddedFont>
      <p:font typeface="Roboto" panose="02000000000000000000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168">
          <p15:clr>
            <a:srgbClr val="747775"/>
          </p15:clr>
        </p15:guide>
        <p15:guide id="2" orient="horz" pos="317">
          <p15:clr>
            <a:srgbClr val="747775"/>
          </p15:clr>
        </p15:guide>
        <p15:guide id="3" pos="4837">
          <p15:clr>
            <a:srgbClr val="747775"/>
          </p15:clr>
        </p15:guide>
        <p15:guide id="4" orient="horz" pos="3239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53"/>
    <p:restoredTop sz="94694"/>
  </p:normalViewPr>
  <p:slideViewPr>
    <p:cSldViewPr snapToGrid="0">
      <p:cViewPr varScale="1">
        <p:scale>
          <a:sx n="103" d="100"/>
          <a:sy n="103" d="100"/>
        </p:scale>
        <p:origin x="752" y="176"/>
      </p:cViewPr>
      <p:guideLst>
        <p:guide pos="3168"/>
        <p:guide orient="horz" pos="317"/>
        <p:guide pos="4837"/>
        <p:guide orient="horz" pos="3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font" Target="fonts/font1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7.fntdata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font" Target="fonts/font1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2.fntdata"/><Relationship Id="rId20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24" Type="http://schemas.openxmlformats.org/officeDocument/2006/relationships/font" Target="fonts/font20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23" Type="http://schemas.openxmlformats.org/officeDocument/2006/relationships/font" Target="fonts/font19.fntdata"/><Relationship Id="rId28" Type="http://schemas.openxmlformats.org/officeDocument/2006/relationships/tableStyles" Target="tableStyles.xml"/><Relationship Id="rId10" Type="http://schemas.openxmlformats.org/officeDocument/2006/relationships/font" Target="fonts/font6.fntdata"/><Relationship Id="rId19" Type="http://schemas.openxmlformats.org/officeDocument/2006/relationships/font" Target="fonts/font15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2" Type="http://schemas.openxmlformats.org/officeDocument/2006/relationships/font" Target="fonts/font1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10549" y="685800"/>
            <a:ext cx="4437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11263" y="685800"/>
            <a:ext cx="443706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519595ff09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10549" y="685800"/>
            <a:ext cx="4437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519595ff09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42879" y="1125136"/>
            <a:ext cx="9372600" cy="31017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42870" y="4282678"/>
            <a:ext cx="9372600" cy="11976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42870" y="1671478"/>
            <a:ext cx="9372600" cy="29670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42870" y="4763362"/>
            <a:ext cx="9372600" cy="19656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marL="457200" lvl="0" indent="-3683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marL="914400" lvl="1" indent="-33655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marL="1371600" lvl="2" indent="-33655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marL="1828800" lvl="3" indent="-33655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marL="2286000" lvl="4" indent="-33655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marL="2743200" lvl="5" indent="-33655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marL="3200400" lvl="6" indent="-33655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marL="3657600" lvl="7" indent="-33655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marL="4114800" lvl="8" indent="-33655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marL="457200" lvl="0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42870" y="1741518"/>
            <a:ext cx="4399800" cy="51627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315640" y="1741518"/>
            <a:ext cx="4399800" cy="51627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42870" y="839573"/>
            <a:ext cx="3088800" cy="11418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42870" y="2099840"/>
            <a:ext cx="3088800" cy="48045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marL="457200" lvl="0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marL="914400" lvl="1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39275" y="680227"/>
            <a:ext cx="7004700" cy="61818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13100" tIns="113100" rIns="113100" bIns="1131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2050" y="1863464"/>
            <a:ext cx="4449600" cy="22398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2050" y="4235758"/>
            <a:ext cx="4449600" cy="18663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433450" y="1094158"/>
            <a:ext cx="4220700" cy="55836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marL="457200" lvl="0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42870" y="6392869"/>
            <a:ext cx="6598800" cy="9144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t" anchorCtr="0">
            <a:normAutofit/>
          </a:bodyPr>
          <a:lstStyle>
            <a:lvl1pPr marL="457200" lvl="0" indent="-3683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marL="914400" lvl="1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marL="1371600" lvl="2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marL="1828800" lvl="3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marL="2286000" lvl="4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marL="2743200" lvl="5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marL="3200400" lvl="6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marL="3657600" lvl="7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marL="4114800" lvl="8" indent="-3365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ctr" anchorCtr="0">
            <a:norm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hyperlink" Target="https://splice-project.org/workshop-materials/" TargetMode="Externa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.png"/><Relationship Id="rId3" Type="http://schemas.openxmlformats.org/officeDocument/2006/relationships/image" Target="../media/image19.png"/><Relationship Id="rId21" Type="http://schemas.openxmlformats.org/officeDocument/2006/relationships/image" Target="../media/image34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1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6.png"/><Relationship Id="rId10" Type="http://schemas.openxmlformats.org/officeDocument/2006/relationships/image" Target="../media/image26.png"/><Relationship Id="rId19" Type="http://schemas.openxmlformats.org/officeDocument/2006/relationships/image" Target="../media/image2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2103086" y="176638"/>
            <a:ext cx="2177700" cy="653100"/>
          </a:xfrm>
          <a:prstGeom prst="chevron">
            <a:avLst>
              <a:gd name="adj" fmla="val 50000"/>
            </a:avLst>
          </a:prstGeom>
          <a:solidFill>
            <a:srgbClr val="BE2F22"/>
          </a:solidFill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Removing</a:t>
            </a:r>
            <a:endParaRPr sz="1800" i="1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the device</a:t>
            </a:r>
            <a:endParaRPr sz="1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5" name="Google Shape;55;p13"/>
          <p:cNvCxnSpPr/>
          <p:nvPr/>
        </p:nvCxnSpPr>
        <p:spPr>
          <a:xfrm>
            <a:off x="262500" y="2571709"/>
            <a:ext cx="4569000" cy="0"/>
          </a:xfrm>
          <a:prstGeom prst="straightConnector1">
            <a:avLst/>
          </a:prstGeom>
          <a:noFill/>
          <a:ln w="19050" cap="flat" cmpd="sng">
            <a:solidFill>
              <a:srgbClr val="43976C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56" name="Google Shape;56;p13"/>
          <p:cNvSpPr/>
          <p:nvPr/>
        </p:nvSpPr>
        <p:spPr>
          <a:xfrm>
            <a:off x="251250" y="6064200"/>
            <a:ext cx="4520400" cy="8823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i="1">
              <a:solidFill>
                <a:srgbClr val="999999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  <a:latin typeface="Fira Mono"/>
              <a:ea typeface="Fira Mono"/>
              <a:cs typeface="Fira Mono"/>
              <a:sym typeface="Fira Mon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Fira Mono"/>
                <a:ea typeface="Fira Mono"/>
                <a:cs typeface="Fira Mono"/>
                <a:sym typeface="Fira Mono"/>
              </a:rPr>
              <a:t> </a:t>
            </a:r>
            <a:endParaRPr>
              <a:solidFill>
                <a:srgbClr val="000000"/>
              </a:solidFill>
              <a:latin typeface="Fira Mono"/>
              <a:ea typeface="Fira Mono"/>
              <a:cs typeface="Fira Mono"/>
              <a:sym typeface="Fira Mono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473913" y="6517800"/>
            <a:ext cx="3723300" cy="384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i="1" dirty="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Email </a:t>
            </a:r>
            <a:r>
              <a:rPr lang="en" sz="1300" b="1" dirty="0">
                <a:solidFill>
                  <a:srgbClr val="000000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</a:rPr>
              <a:t>[email address] </a:t>
            </a:r>
            <a:endParaRPr sz="1300" dirty="0">
              <a:solidFill>
                <a:srgbClr val="000000"/>
              </a:solidFill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261760" y="2743150"/>
            <a:ext cx="1081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43976C"/>
                </a:solidFill>
                <a:latin typeface="Raleway"/>
                <a:ea typeface="Raleway"/>
                <a:cs typeface="Raleway"/>
                <a:sym typeface="Raleway"/>
              </a:rPr>
              <a:t>Do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sp>
        <p:nvSpPr>
          <p:cNvPr id="59" name="Google Shape;59;p13"/>
          <p:cNvSpPr txBox="1"/>
          <p:nvPr/>
        </p:nvSpPr>
        <p:spPr>
          <a:xfrm>
            <a:off x="961875" y="2743150"/>
            <a:ext cx="3500700" cy="5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Sign out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of all accounts and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factory reset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the device, and perform a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software update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if available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61760" y="3643474"/>
            <a:ext cx="1081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802017"/>
                </a:solidFill>
                <a:latin typeface="Raleway"/>
                <a:ea typeface="Raleway"/>
                <a:cs typeface="Raleway"/>
                <a:sym typeface="Raleway"/>
              </a:rPr>
              <a:t>Don’t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sp>
        <p:nvSpPr>
          <p:cNvPr id="61" name="Google Shape;61;p13"/>
          <p:cNvSpPr txBox="1"/>
          <p:nvPr/>
        </p:nvSpPr>
        <p:spPr>
          <a:xfrm>
            <a:off x="1252500" y="3661775"/>
            <a:ext cx="32100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Forget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to delete any personal data on the device</a:t>
            </a:r>
            <a:endParaRPr b="1">
              <a:solidFill>
                <a:srgbClr val="802017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62" name="Google Shape;62;p13"/>
          <p:cNvCxnSpPr/>
          <p:nvPr/>
        </p:nvCxnSpPr>
        <p:spPr>
          <a:xfrm>
            <a:off x="266850" y="3486484"/>
            <a:ext cx="4520400" cy="0"/>
          </a:xfrm>
          <a:prstGeom prst="straightConnector1">
            <a:avLst/>
          </a:prstGeom>
          <a:noFill/>
          <a:ln w="19050" cap="flat" cmpd="sng">
            <a:solidFill>
              <a:srgbClr val="802017"/>
            </a:solidFill>
            <a:prstDash val="dot"/>
            <a:round/>
            <a:headEnd type="none" w="med" len="med"/>
            <a:tailEnd type="none" w="med" len="med"/>
          </a:ln>
        </p:spPr>
      </p:cxnSp>
      <p:pic>
        <p:nvPicPr>
          <p:cNvPr id="63" name="Google Shape;6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38449" y="6224760"/>
            <a:ext cx="748232" cy="561186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3"/>
          <p:cNvSpPr txBox="1"/>
          <p:nvPr/>
        </p:nvSpPr>
        <p:spPr>
          <a:xfrm>
            <a:off x="473913" y="6140400"/>
            <a:ext cx="37233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Questions about today?</a:t>
            </a:r>
            <a:endParaRPr sz="2200" b="1" dirty="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251250" y="6965775"/>
            <a:ext cx="46686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800" i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[Team Name] is supported by a collaborative award from the [Program Name] program under award numbers [w, x, y, z].</a:t>
            </a:r>
            <a:r>
              <a:rPr lang="en-US" sz="8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800" b="1" i="1" dirty="0">
                <a:solidFill>
                  <a:srgbClr val="43976C"/>
                </a:solidFill>
                <a:uFill>
                  <a:noFill/>
                </a:u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rPr>
              <a:t>[Team Website]</a:t>
            </a:r>
          </a:p>
          <a:p>
            <a:pPr>
              <a:lnSpc>
                <a:spcPct val="115000"/>
              </a:lnSpc>
            </a:pPr>
            <a:endParaRPr lang="en-US" sz="800" b="1" i="1" dirty="0">
              <a:solidFill>
                <a:srgbClr val="43976C"/>
              </a:solidFill>
              <a:uFill>
                <a:noFill/>
              </a:u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Lato"/>
            </a:endParaRPr>
          </a:p>
          <a:p>
            <a:pPr>
              <a:lnSpc>
                <a:spcPct val="115000"/>
              </a:lnSpc>
            </a:pPr>
            <a:r>
              <a:rPr lang="en-US" sz="800" b="1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Adapted for [Team Name] from materials created by </a:t>
            </a:r>
            <a:r>
              <a:rPr lang="en-US" sz="800" b="1" u="sng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4"/>
              </a:rPr>
              <a:t>SPLICE</a:t>
            </a:r>
            <a:r>
              <a:rPr lang="en-US" sz="800" b="1" u="sng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US" sz="800" b="1" dirty="0">
              <a:solidFill>
                <a:srgbClr val="666666"/>
              </a:solidFill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ct val="115000"/>
              </a:lnSpc>
            </a:pPr>
            <a:endParaRPr lang="en-US" sz="800" b="1" dirty="0">
              <a:solidFill>
                <a:srgbClr val="43976C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4089" y="1251610"/>
            <a:ext cx="734787" cy="734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1424661" y="1405823"/>
            <a:ext cx="580582" cy="580562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3"/>
          <p:cNvSpPr/>
          <p:nvPr/>
        </p:nvSpPr>
        <p:spPr>
          <a:xfrm rot="-5405078" flipH="1">
            <a:off x="1138870" y="1001705"/>
            <a:ext cx="203100" cy="702900"/>
          </a:xfrm>
          <a:prstGeom prst="curvedRightArrow">
            <a:avLst>
              <a:gd name="adj1" fmla="val 25000"/>
              <a:gd name="adj2" fmla="val 50000"/>
              <a:gd name="adj3" fmla="val 39072"/>
            </a:avLst>
          </a:prstGeom>
          <a:solidFill>
            <a:srgbClr val="E3D7FA"/>
          </a:solidFill>
          <a:ln w="9525" cap="flat" cmpd="sng">
            <a:solidFill>
              <a:srgbClr val="1A1A1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2440" y="1529792"/>
            <a:ext cx="350244" cy="252418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 txBox="1"/>
          <p:nvPr/>
        </p:nvSpPr>
        <p:spPr>
          <a:xfrm>
            <a:off x="278469" y="1986398"/>
            <a:ext cx="1923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Lato"/>
                <a:ea typeface="Lato"/>
                <a:cs typeface="Lato"/>
                <a:sym typeface="Lato"/>
              </a:rPr>
              <a:t>Giving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71" name="Google Shape;71;p13"/>
          <p:cNvGrpSpPr/>
          <p:nvPr/>
        </p:nvGrpSpPr>
        <p:grpSpPr>
          <a:xfrm>
            <a:off x="2839089" y="1161892"/>
            <a:ext cx="1923900" cy="1241575"/>
            <a:chOff x="5270050" y="824047"/>
            <a:chExt cx="3000000" cy="1936028"/>
          </a:xfrm>
        </p:grpSpPr>
        <p:pic>
          <p:nvPicPr>
            <p:cNvPr id="72" name="Google Shape;72;p1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321939" y="824047"/>
              <a:ext cx="1145774" cy="11457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73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flipH="1">
              <a:off x="7131654" y="1064516"/>
              <a:ext cx="905324" cy="9052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4" name="Google Shape;74;p13"/>
            <p:cNvSpPr/>
            <p:nvPr/>
          </p:nvSpPr>
          <p:spPr>
            <a:xfrm rot="5393489" flipH="1">
              <a:off x="6611652" y="1261864"/>
              <a:ext cx="316801" cy="1095900"/>
            </a:xfrm>
            <a:prstGeom prst="curvedRightArrow">
              <a:avLst>
                <a:gd name="adj1" fmla="val 25000"/>
                <a:gd name="adj2" fmla="val 50000"/>
                <a:gd name="adj3" fmla="val 39072"/>
              </a:avLst>
            </a:prstGeom>
            <a:solidFill>
              <a:srgbClr val="E3D7FA"/>
            </a:solidFill>
            <a:ln w="9525" cap="flat" cmpd="sng">
              <a:solidFill>
                <a:srgbClr val="1A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75" name="Google Shape;75;p1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7195225" y="1296225"/>
              <a:ext cx="253434" cy="316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6" name="Google Shape;76;p13"/>
            <p:cNvSpPr txBox="1"/>
            <p:nvPr/>
          </p:nvSpPr>
          <p:spPr>
            <a:xfrm>
              <a:off x="5270050" y="2136075"/>
              <a:ext cx="3000000" cy="62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b="1">
                  <a:latin typeface="Lato"/>
                  <a:ea typeface="Lato"/>
                  <a:cs typeface="Lato"/>
                  <a:sym typeface="Lato"/>
                </a:rPr>
                <a:t>Receiving</a:t>
              </a:r>
              <a:endParaRPr/>
            </a:p>
          </p:txBody>
        </p:sp>
      </p:grpSp>
      <p:grpSp>
        <p:nvGrpSpPr>
          <p:cNvPr id="77" name="Google Shape;77;p13"/>
          <p:cNvGrpSpPr/>
          <p:nvPr/>
        </p:nvGrpSpPr>
        <p:grpSpPr>
          <a:xfrm>
            <a:off x="367252" y="4333805"/>
            <a:ext cx="2148137" cy="1551563"/>
            <a:chOff x="920281" y="1883424"/>
            <a:chExt cx="3133221" cy="2263073"/>
          </a:xfrm>
        </p:grpSpPr>
        <p:pic>
          <p:nvPicPr>
            <p:cNvPr id="78" name="Google Shape;78;p13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401210" y="2323099"/>
              <a:ext cx="1538504" cy="11088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" name="Google Shape;79;p13"/>
            <p:cNvSpPr txBox="1"/>
            <p:nvPr/>
          </p:nvSpPr>
          <p:spPr>
            <a:xfrm>
              <a:off x="1094725" y="2091813"/>
              <a:ext cx="11895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 i="1">
                  <a:latin typeface="Lato"/>
                  <a:ea typeface="Lato"/>
                  <a:cs typeface="Lato"/>
                  <a:sym typeface="Lato"/>
                </a:rPr>
                <a:t>Old images</a:t>
              </a:r>
              <a:endParaRPr sz="1000" i="1"/>
            </a:p>
          </p:txBody>
        </p:sp>
        <p:sp>
          <p:nvSpPr>
            <p:cNvPr id="80" name="Google Shape;80;p13"/>
            <p:cNvSpPr txBox="1"/>
            <p:nvPr/>
          </p:nvSpPr>
          <p:spPr>
            <a:xfrm>
              <a:off x="920281" y="3431897"/>
              <a:ext cx="1538400" cy="71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 i="1">
                  <a:latin typeface="Lato"/>
                  <a:ea typeface="Lato"/>
                  <a:cs typeface="Lato"/>
                  <a:sym typeface="Lato"/>
                </a:rPr>
                <a:t>Email addresses</a:t>
              </a:r>
              <a:endParaRPr sz="1000" i="1"/>
            </a:p>
          </p:txBody>
        </p:sp>
        <p:sp>
          <p:nvSpPr>
            <p:cNvPr id="81" name="Google Shape;81;p13"/>
            <p:cNvSpPr txBox="1"/>
            <p:nvPr/>
          </p:nvSpPr>
          <p:spPr>
            <a:xfrm>
              <a:off x="2474438" y="1883424"/>
              <a:ext cx="1538400" cy="493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 i="1">
                  <a:latin typeface="Lato"/>
                  <a:ea typeface="Lato"/>
                  <a:cs typeface="Lato"/>
                  <a:sym typeface="Lato"/>
                </a:rPr>
                <a:t>Passwords</a:t>
              </a:r>
              <a:endParaRPr sz="1000" i="1"/>
            </a:p>
          </p:txBody>
        </p:sp>
        <p:sp>
          <p:nvSpPr>
            <p:cNvPr id="82" name="Google Shape;82;p13"/>
            <p:cNvSpPr txBox="1"/>
            <p:nvPr/>
          </p:nvSpPr>
          <p:spPr>
            <a:xfrm>
              <a:off x="2515102" y="3157100"/>
              <a:ext cx="1538400" cy="87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 i="1">
                  <a:latin typeface="Lato"/>
                  <a:ea typeface="Lato"/>
                  <a:cs typeface="Lato"/>
                  <a:sym typeface="Lato"/>
                </a:rPr>
                <a:t>Information about the home</a:t>
              </a:r>
              <a:endParaRPr sz="1000" i="1"/>
            </a:p>
          </p:txBody>
        </p:sp>
      </p:grpSp>
      <p:sp>
        <p:nvSpPr>
          <p:cNvPr id="83" name="Google Shape;83;p13"/>
          <p:cNvSpPr txBox="1"/>
          <p:nvPr/>
        </p:nvSpPr>
        <p:spPr>
          <a:xfrm>
            <a:off x="2274425" y="2008638"/>
            <a:ext cx="492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i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or</a:t>
            </a:r>
            <a:endParaRPr i="1"/>
          </a:p>
        </p:txBody>
      </p:sp>
      <p:grpSp>
        <p:nvGrpSpPr>
          <p:cNvPr id="84" name="Google Shape;84;p13"/>
          <p:cNvGrpSpPr/>
          <p:nvPr/>
        </p:nvGrpSpPr>
        <p:grpSpPr>
          <a:xfrm>
            <a:off x="2433400" y="4435074"/>
            <a:ext cx="2293358" cy="1272822"/>
            <a:chOff x="5307435" y="2143200"/>
            <a:chExt cx="3383532" cy="1877873"/>
          </a:xfrm>
        </p:grpSpPr>
        <p:pic>
          <p:nvPicPr>
            <p:cNvPr id="85" name="Google Shape;85;p1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607425" y="2463900"/>
              <a:ext cx="896000" cy="11200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6" name="Google Shape;86;p13"/>
            <p:cNvSpPr txBox="1"/>
            <p:nvPr/>
          </p:nvSpPr>
          <p:spPr>
            <a:xfrm>
              <a:off x="5307435" y="2368045"/>
              <a:ext cx="14124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rmAutofit fontScale="62500" lnSpcReduction="20000"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60" i="1">
                  <a:latin typeface="Lato"/>
                  <a:ea typeface="Lato"/>
                  <a:cs typeface="Lato"/>
                  <a:sym typeface="Lato"/>
                </a:rPr>
                <a:t>Credit card information</a:t>
              </a:r>
              <a:endParaRPr sz="1660" i="1"/>
            </a:p>
          </p:txBody>
        </p:sp>
        <p:sp>
          <p:nvSpPr>
            <p:cNvPr id="87" name="Google Shape;87;p13"/>
            <p:cNvSpPr txBox="1"/>
            <p:nvPr/>
          </p:nvSpPr>
          <p:spPr>
            <a:xfrm>
              <a:off x="7278567" y="2143200"/>
              <a:ext cx="14124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rmAutofit fontScale="62500" lnSpcReduction="20000"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60" i="1">
                  <a:latin typeface="Lato"/>
                  <a:ea typeface="Lato"/>
                  <a:cs typeface="Lato"/>
                  <a:sym typeface="Lato"/>
                </a:rPr>
                <a:t>Voice recordings</a:t>
              </a:r>
              <a:endParaRPr sz="1660" i="1"/>
            </a:p>
          </p:txBody>
        </p:sp>
        <p:sp>
          <p:nvSpPr>
            <p:cNvPr id="88" name="Google Shape;88;p13"/>
            <p:cNvSpPr txBox="1"/>
            <p:nvPr/>
          </p:nvSpPr>
          <p:spPr>
            <a:xfrm>
              <a:off x="5532280" y="3262150"/>
              <a:ext cx="14124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rmAutofit fontScale="62500" lnSpcReduction="20000"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60" i="1">
                  <a:latin typeface="Lato"/>
                  <a:ea typeface="Lato"/>
                  <a:cs typeface="Lato"/>
                  <a:sym typeface="Lato"/>
                </a:rPr>
                <a:t>Phone</a:t>
              </a:r>
              <a:endParaRPr sz="1660" i="1">
                <a:latin typeface="Lato"/>
                <a:ea typeface="Lato"/>
                <a:cs typeface="Lato"/>
                <a:sym typeface="La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60" i="1">
                  <a:latin typeface="Lato"/>
                  <a:ea typeface="Lato"/>
                  <a:cs typeface="Lato"/>
                  <a:sym typeface="Lato"/>
                </a:rPr>
                <a:t>contacts </a:t>
              </a:r>
              <a:endParaRPr sz="1660" i="1"/>
            </a:p>
          </p:txBody>
        </p:sp>
        <p:sp>
          <p:nvSpPr>
            <p:cNvPr id="89" name="Google Shape;89;p13"/>
            <p:cNvSpPr txBox="1"/>
            <p:nvPr/>
          </p:nvSpPr>
          <p:spPr>
            <a:xfrm>
              <a:off x="7166145" y="3374573"/>
              <a:ext cx="14124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rmAutofit fontScale="62500" lnSpcReduction="20000"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60" i="1">
                  <a:latin typeface="Lato"/>
                  <a:ea typeface="Lato"/>
                  <a:cs typeface="Lato"/>
                  <a:sym typeface="Lato"/>
                </a:rPr>
                <a:t>Calendar information</a:t>
              </a:r>
              <a:endParaRPr sz="1660" i="1"/>
            </a:p>
          </p:txBody>
        </p:sp>
      </p:grpSp>
      <p:sp>
        <p:nvSpPr>
          <p:cNvPr id="90" name="Google Shape;90;p13"/>
          <p:cNvSpPr txBox="1"/>
          <p:nvPr/>
        </p:nvSpPr>
        <p:spPr>
          <a:xfrm>
            <a:off x="5976925" y="167375"/>
            <a:ext cx="3929100" cy="7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5"/>
              <a:buNone/>
            </a:pPr>
            <a:r>
              <a:rPr lang="en" sz="2045" b="1">
                <a:solidFill>
                  <a:srgbClr val="43976C"/>
                </a:solidFill>
                <a:latin typeface="Open Sans"/>
                <a:ea typeface="Open Sans"/>
                <a:cs typeface="Open Sans"/>
                <a:sym typeface="Open Sans"/>
              </a:rPr>
              <a:t>Smart Use of </a:t>
            </a:r>
            <a:br>
              <a:rPr lang="en" sz="2045" b="1">
                <a:solidFill>
                  <a:srgbClr val="43976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2045" b="1">
                <a:solidFill>
                  <a:srgbClr val="43976C"/>
                </a:solidFill>
                <a:latin typeface="Open Sans"/>
                <a:ea typeface="Open Sans"/>
                <a:cs typeface="Open Sans"/>
                <a:sym typeface="Open Sans"/>
              </a:rPr>
              <a:t>Smart Devices in Your Home</a:t>
            </a:r>
            <a:endParaRPr sz="2045" b="1">
              <a:solidFill>
                <a:srgbClr val="1A1A1A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41887" y="259835"/>
            <a:ext cx="748232" cy="561186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/>
          <p:nvPr/>
        </p:nvSpPr>
        <p:spPr>
          <a:xfrm>
            <a:off x="5253675" y="1404175"/>
            <a:ext cx="2874000" cy="15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 </a:t>
            </a:r>
            <a:r>
              <a:rPr lang="en" b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smart home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consists of interconnected </a:t>
            </a:r>
            <a:r>
              <a:rPr lang="en" b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devices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that help automate your home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. These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benefits come with potential risks.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Protect yourself and your family by securing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the </a:t>
            </a:r>
            <a:r>
              <a:rPr lang="en" b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lifecycle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of each device in your smart home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!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5029200" y="949125"/>
            <a:ext cx="5029200" cy="4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600" b="1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Smart Home </a:t>
            </a:r>
            <a:r>
              <a:rPr lang="en" sz="2600" b="1">
                <a:solidFill>
                  <a:srgbClr val="43976C"/>
                </a:solidFill>
                <a:latin typeface="Raleway"/>
                <a:ea typeface="Raleway"/>
                <a:cs typeface="Raleway"/>
                <a:sym typeface="Raleway"/>
              </a:rPr>
              <a:t>Do</a:t>
            </a:r>
            <a:r>
              <a:rPr lang="en" sz="26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s and </a:t>
            </a:r>
            <a:r>
              <a:rPr lang="en" sz="2600" b="1">
                <a:solidFill>
                  <a:srgbClr val="802017"/>
                </a:solidFill>
                <a:latin typeface="Raleway"/>
                <a:ea typeface="Raleway"/>
                <a:cs typeface="Raleway"/>
                <a:sym typeface="Raleway"/>
              </a:rPr>
              <a:t>Don’t</a:t>
            </a:r>
            <a:r>
              <a:rPr lang="en" sz="26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s</a:t>
            </a:r>
            <a:endParaRPr sz="2600" b="1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94" name="Google Shape;94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580278" y="1404186"/>
            <a:ext cx="928866" cy="1029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35729" y="1955802"/>
            <a:ext cx="1029094" cy="1029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133732" y="2141466"/>
            <a:ext cx="354906" cy="443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flipH="1">
            <a:off x="8905058" y="1404187"/>
            <a:ext cx="928863" cy="714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377641" y="1557524"/>
            <a:ext cx="748234" cy="561187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3"/>
          <p:cNvSpPr/>
          <p:nvPr/>
        </p:nvSpPr>
        <p:spPr>
          <a:xfrm>
            <a:off x="7267536" y="3198532"/>
            <a:ext cx="2252400" cy="675600"/>
          </a:xfrm>
          <a:prstGeom prst="chevron">
            <a:avLst>
              <a:gd name="adj" fmla="val 50000"/>
            </a:avLst>
          </a:prstGeom>
          <a:solidFill>
            <a:srgbClr val="802017"/>
          </a:solidFill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Getting</a:t>
            </a:r>
            <a:endParaRPr sz="1800" i="1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the device</a:t>
            </a:r>
            <a:endParaRPr sz="1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" name="Google Shape;100;p13"/>
          <p:cNvSpPr txBox="1"/>
          <p:nvPr/>
        </p:nvSpPr>
        <p:spPr>
          <a:xfrm>
            <a:off x="6149137" y="3295550"/>
            <a:ext cx="11184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When</a:t>
            </a:r>
            <a:endParaRPr sz="2400" b="1"/>
          </a:p>
        </p:txBody>
      </p:sp>
      <p:sp>
        <p:nvSpPr>
          <p:cNvPr id="101" name="Google Shape;101;p13"/>
          <p:cNvSpPr txBox="1"/>
          <p:nvPr/>
        </p:nvSpPr>
        <p:spPr>
          <a:xfrm>
            <a:off x="5244753" y="4095350"/>
            <a:ext cx="748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43976C"/>
                </a:solidFill>
                <a:latin typeface="Raleway"/>
                <a:ea typeface="Raleway"/>
                <a:cs typeface="Raleway"/>
                <a:sym typeface="Raleway"/>
              </a:rPr>
              <a:t>Do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sp>
        <p:nvSpPr>
          <p:cNvPr id="102" name="Google Shape;102;p13"/>
          <p:cNvSpPr txBox="1"/>
          <p:nvPr/>
        </p:nvSpPr>
        <p:spPr>
          <a:xfrm>
            <a:off x="5932675" y="4056700"/>
            <a:ext cx="39291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Purchase from </a:t>
            </a:r>
            <a:r>
              <a:rPr lang="en" sz="1500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reputable manufacturers</a:t>
            </a:r>
            <a:r>
              <a:rPr lang="en" sz="15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with a history of supporting security &amp; privacy </a:t>
            </a:r>
            <a:endParaRPr sz="15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5367772" y="5388795"/>
            <a:ext cx="45045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Read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reviews from trusted sources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before buying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5244750" y="6767525"/>
            <a:ext cx="11541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802017"/>
                </a:solidFill>
                <a:latin typeface="Raleway"/>
                <a:ea typeface="Raleway"/>
                <a:cs typeface="Raleway"/>
                <a:sym typeface="Raleway"/>
              </a:rPr>
              <a:t>Don’t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grpSp>
        <p:nvGrpSpPr>
          <p:cNvPr id="105" name="Google Shape;105;p13"/>
          <p:cNvGrpSpPr/>
          <p:nvPr/>
        </p:nvGrpSpPr>
        <p:grpSpPr>
          <a:xfrm>
            <a:off x="5367565" y="4682245"/>
            <a:ext cx="4504875" cy="746066"/>
            <a:chOff x="1158248" y="2226600"/>
            <a:chExt cx="7623752" cy="1276200"/>
          </a:xfrm>
        </p:grpSpPr>
        <p:grpSp>
          <p:nvGrpSpPr>
            <p:cNvPr id="106" name="Google Shape;106;p13"/>
            <p:cNvGrpSpPr/>
            <p:nvPr/>
          </p:nvGrpSpPr>
          <p:grpSpPr>
            <a:xfrm>
              <a:off x="1158248" y="2226600"/>
              <a:ext cx="6700350" cy="1276200"/>
              <a:chOff x="2321198" y="1992700"/>
              <a:chExt cx="6700350" cy="1276200"/>
            </a:xfrm>
          </p:grpSpPr>
          <p:pic>
            <p:nvPicPr>
              <p:cNvPr id="107" name="Google Shape;107;p13"/>
              <p:cNvPicPr preferRelativeResize="0"/>
              <p:nvPr/>
            </p:nvPicPr>
            <p:blipFill>
              <a:blip r:embed="rId12">
                <a:alphaModFix/>
              </a:blip>
              <a:stretch>
                <a:fillRect/>
              </a:stretch>
            </p:blipFill>
            <p:spPr>
              <a:xfrm>
                <a:off x="2321198" y="2434000"/>
                <a:ext cx="1304340" cy="393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8" name="Google Shape;108;p13"/>
              <p:cNvPicPr preferRelativeResize="0"/>
              <p:nvPr/>
            </p:nvPicPr>
            <p:blipFill rotWithShape="1">
              <a:blip r:embed="rId13">
                <a:alphaModFix/>
              </a:blip>
              <a:srcRect b="-371"/>
              <a:stretch/>
            </p:blipFill>
            <p:spPr>
              <a:xfrm>
                <a:off x="4680625" y="2240013"/>
                <a:ext cx="730551" cy="74789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9" name="Google Shape;109;p13"/>
              <p:cNvPicPr preferRelativeResize="0"/>
              <p:nvPr/>
            </p:nvPicPr>
            <p:blipFill>
              <a:blip r:embed="rId14">
                <a:alphaModFix/>
              </a:blip>
              <a:stretch>
                <a:fillRect/>
              </a:stretch>
            </p:blipFill>
            <p:spPr>
              <a:xfrm>
                <a:off x="6641036" y="2206486"/>
                <a:ext cx="730550" cy="7305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0" name="Google Shape;110;p13"/>
              <p:cNvPicPr preferRelativeResize="0"/>
              <p:nvPr/>
            </p:nvPicPr>
            <p:blipFill>
              <a:blip r:embed="rId15">
                <a:alphaModFix/>
              </a:blip>
              <a:stretch>
                <a:fillRect/>
              </a:stretch>
            </p:blipFill>
            <p:spPr>
              <a:xfrm>
                <a:off x="5602493" y="2433996"/>
                <a:ext cx="923410" cy="393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1" name="Google Shape;111;p13"/>
              <p:cNvPicPr preferRelativeResize="0"/>
              <p:nvPr/>
            </p:nvPicPr>
            <p:blipFill>
              <a:blip r:embed="rId16">
                <a:alphaModFix/>
              </a:blip>
              <a:stretch>
                <a:fillRect/>
              </a:stretch>
            </p:blipFill>
            <p:spPr>
              <a:xfrm>
                <a:off x="3740663" y="2248172"/>
                <a:ext cx="748626" cy="7479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2" name="Google Shape;112;p13"/>
              <p:cNvPicPr preferRelativeResize="0"/>
              <p:nvPr/>
            </p:nvPicPr>
            <p:blipFill rotWithShape="1">
              <a:blip r:embed="rId17">
                <a:alphaModFix/>
              </a:blip>
              <a:srcRect l="9715" r="10124"/>
              <a:stretch/>
            </p:blipFill>
            <p:spPr>
              <a:xfrm>
                <a:off x="7486700" y="1992700"/>
                <a:ext cx="1534848" cy="1276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3" name="Google Shape;113;p13"/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7858600" y="2360525"/>
              <a:ext cx="923400" cy="9234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4" name="Google Shape;114;p13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747988" y="5807303"/>
            <a:ext cx="1725740" cy="218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3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8091995" y="6200177"/>
            <a:ext cx="1044873" cy="247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3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5690193" y="5869197"/>
            <a:ext cx="1903589" cy="501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3"/>
          <p:cNvSpPr txBox="1"/>
          <p:nvPr/>
        </p:nvSpPr>
        <p:spPr>
          <a:xfrm>
            <a:off x="6256075" y="6767525"/>
            <a:ext cx="3594600" cy="8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Purchase </a:t>
            </a:r>
            <a:r>
              <a:rPr lang="en" sz="1500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“off-brand devices”</a:t>
            </a:r>
            <a:r>
              <a:rPr lang="en" sz="15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from </a:t>
            </a:r>
            <a:r>
              <a:rPr lang="en" sz="1500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unknown manufacturers</a:t>
            </a:r>
            <a:r>
              <a:rPr lang="en" sz="15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, since they </a:t>
            </a:r>
            <a:r>
              <a:rPr lang="en" sz="1500">
                <a:latin typeface="Lato"/>
                <a:ea typeface="Lato"/>
                <a:cs typeface="Lato"/>
                <a:sym typeface="Lato"/>
              </a:rPr>
              <a:t>may</a:t>
            </a:r>
            <a:r>
              <a:rPr lang="en" sz="15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not have security and privacy features</a:t>
            </a:r>
            <a:endParaRPr sz="15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18" name="Google Shape;118;p13"/>
          <p:cNvCxnSpPr/>
          <p:nvPr/>
        </p:nvCxnSpPr>
        <p:spPr>
          <a:xfrm>
            <a:off x="5262600" y="3990934"/>
            <a:ext cx="4599300" cy="0"/>
          </a:xfrm>
          <a:prstGeom prst="straightConnector1">
            <a:avLst/>
          </a:prstGeom>
          <a:noFill/>
          <a:ln w="19050" cap="flat" cmpd="sng">
            <a:solidFill>
              <a:srgbClr val="43976C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3"/>
          <p:cNvCxnSpPr/>
          <p:nvPr/>
        </p:nvCxnSpPr>
        <p:spPr>
          <a:xfrm>
            <a:off x="5262600" y="6635572"/>
            <a:ext cx="4588200" cy="0"/>
          </a:xfrm>
          <a:prstGeom prst="straightConnector1">
            <a:avLst/>
          </a:prstGeom>
          <a:noFill/>
          <a:ln w="19050" cap="flat" cmpd="sng">
            <a:solidFill>
              <a:srgbClr val="802017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20" name="Google Shape;120;p13"/>
          <p:cNvCxnSpPr/>
          <p:nvPr/>
        </p:nvCxnSpPr>
        <p:spPr>
          <a:xfrm>
            <a:off x="5262600" y="3020533"/>
            <a:ext cx="4610400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1" name="Google Shape;121;p13"/>
          <p:cNvSpPr txBox="1"/>
          <p:nvPr/>
        </p:nvSpPr>
        <p:spPr>
          <a:xfrm>
            <a:off x="994600" y="247438"/>
            <a:ext cx="11184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When</a:t>
            </a:r>
            <a:endParaRPr sz="24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4"/>
          <p:cNvPicPr preferRelativeResize="0"/>
          <p:nvPr/>
        </p:nvPicPr>
        <p:blipFill rotWithShape="1">
          <a:blip r:embed="rId3">
            <a:alphaModFix/>
          </a:blip>
          <a:srcRect l="6994" t="16254" r="7294" b="13258"/>
          <a:stretch/>
        </p:blipFill>
        <p:spPr>
          <a:xfrm>
            <a:off x="2966675" y="6392726"/>
            <a:ext cx="698124" cy="12030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7" name="Google Shape;127;p14"/>
          <p:cNvCxnSpPr/>
          <p:nvPr/>
        </p:nvCxnSpPr>
        <p:spPr>
          <a:xfrm>
            <a:off x="259375" y="5142410"/>
            <a:ext cx="4539000" cy="0"/>
          </a:xfrm>
          <a:prstGeom prst="straightConnector1">
            <a:avLst/>
          </a:prstGeom>
          <a:noFill/>
          <a:ln w="19050" cap="flat" cmpd="sng">
            <a:solidFill>
              <a:srgbClr val="802017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28" name="Google Shape;128;p14"/>
          <p:cNvCxnSpPr/>
          <p:nvPr/>
        </p:nvCxnSpPr>
        <p:spPr>
          <a:xfrm>
            <a:off x="260125" y="1074047"/>
            <a:ext cx="4571400" cy="0"/>
          </a:xfrm>
          <a:prstGeom prst="straightConnector1">
            <a:avLst/>
          </a:prstGeom>
          <a:noFill/>
          <a:ln w="19050" cap="flat" cmpd="sng">
            <a:solidFill>
              <a:srgbClr val="43976C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29" name="Google Shape;129;p14"/>
          <p:cNvSpPr/>
          <p:nvPr/>
        </p:nvSpPr>
        <p:spPr>
          <a:xfrm>
            <a:off x="2103086" y="176638"/>
            <a:ext cx="2177700" cy="653100"/>
          </a:xfrm>
          <a:prstGeom prst="chevron">
            <a:avLst>
              <a:gd name="adj" fmla="val 50000"/>
            </a:avLst>
          </a:prstGeom>
          <a:solidFill>
            <a:srgbClr val="A72A1E"/>
          </a:solidFill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Installing</a:t>
            </a:r>
            <a:endParaRPr sz="1800" i="1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the device</a:t>
            </a:r>
            <a:endParaRPr sz="1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" name="Google Shape;130;p14"/>
          <p:cNvSpPr txBox="1"/>
          <p:nvPr/>
        </p:nvSpPr>
        <p:spPr>
          <a:xfrm>
            <a:off x="243260" y="1184188"/>
            <a:ext cx="1081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43976C"/>
                </a:solidFill>
                <a:latin typeface="Raleway"/>
                <a:ea typeface="Raleway"/>
                <a:cs typeface="Raleway"/>
                <a:sym typeface="Raleway"/>
              </a:rPr>
              <a:t>Do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sp>
        <p:nvSpPr>
          <p:cNvPr id="131" name="Google Shape;131;p14"/>
          <p:cNvSpPr txBox="1"/>
          <p:nvPr/>
        </p:nvSpPr>
        <p:spPr>
          <a:xfrm>
            <a:off x="1035850" y="1184200"/>
            <a:ext cx="2378700" cy="10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Create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long</a:t>
            </a:r>
            <a:r>
              <a:rPr lang="en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and</a:t>
            </a:r>
            <a:r>
              <a:rPr lang="en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unique passphrases 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using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random words 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for each of your smart home accounts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2" name="Google Shape;132;p14"/>
          <p:cNvPicPr preferRelativeResize="0"/>
          <p:nvPr/>
        </p:nvPicPr>
        <p:blipFill rotWithShape="1">
          <a:blip r:embed="rId4">
            <a:alphaModFix/>
          </a:blip>
          <a:srcRect l="23985" t="18194" r="23529" b="15907"/>
          <a:stretch/>
        </p:blipFill>
        <p:spPr>
          <a:xfrm>
            <a:off x="1199994" y="2815960"/>
            <a:ext cx="907445" cy="635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24871" y="2993481"/>
            <a:ext cx="1466778" cy="280151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4"/>
          <p:cNvSpPr txBox="1"/>
          <p:nvPr/>
        </p:nvSpPr>
        <p:spPr>
          <a:xfrm>
            <a:off x="260125" y="3474225"/>
            <a:ext cx="4571400" cy="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Enable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two-factor authentication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for your accounts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5" name="Google Shape;135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21925" y="3842175"/>
            <a:ext cx="768024" cy="768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72519" y="3842184"/>
            <a:ext cx="497212" cy="768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45685" y="4571396"/>
            <a:ext cx="200803" cy="40163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8" name="Google Shape;138;p14"/>
          <p:cNvCxnSpPr>
            <a:stCxn id="139" idx="3"/>
            <a:endCxn id="136" idx="1"/>
          </p:cNvCxnSpPr>
          <p:nvPr/>
        </p:nvCxnSpPr>
        <p:spPr>
          <a:xfrm rot="10800000" flipH="1">
            <a:off x="3166076" y="4226269"/>
            <a:ext cx="206400" cy="545700"/>
          </a:xfrm>
          <a:prstGeom prst="curvedConnector3">
            <a:avLst>
              <a:gd name="adj1" fmla="val 50011"/>
            </a:avLst>
          </a:prstGeom>
          <a:noFill/>
          <a:ln w="19050" cap="flat" cmpd="sng">
            <a:solidFill>
              <a:srgbClr val="38761D"/>
            </a:solidFill>
            <a:prstDash val="solid"/>
            <a:round/>
            <a:headEnd type="none" w="med" len="med"/>
            <a:tailEnd type="stealth" w="med" len="med"/>
          </a:ln>
        </p:spPr>
      </p:cxnSp>
      <p:grpSp>
        <p:nvGrpSpPr>
          <p:cNvPr id="140" name="Google Shape;140;p14"/>
          <p:cNvGrpSpPr/>
          <p:nvPr/>
        </p:nvGrpSpPr>
        <p:grpSpPr>
          <a:xfrm>
            <a:off x="2246488" y="4673360"/>
            <a:ext cx="919588" cy="197219"/>
            <a:chOff x="1996764" y="1199284"/>
            <a:chExt cx="1846191" cy="400200"/>
          </a:xfrm>
        </p:grpSpPr>
        <p:sp>
          <p:nvSpPr>
            <p:cNvPr id="139" name="Google Shape;139;p14"/>
            <p:cNvSpPr txBox="1"/>
            <p:nvPr/>
          </p:nvSpPr>
          <p:spPr>
            <a:xfrm>
              <a:off x="2742555" y="1199284"/>
              <a:ext cx="1100400" cy="400200"/>
            </a:xfrm>
            <a:prstGeom prst="rect">
              <a:avLst/>
            </a:prstGeom>
            <a:solidFill>
              <a:srgbClr val="E9EDEE"/>
            </a:solidFill>
            <a:ln w="9525" cap="flat" cmpd="sng">
              <a:solidFill>
                <a:srgbClr val="3876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0400" tIns="70400" rIns="70400" bIns="704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38761D"/>
                  </a:solidFill>
                  <a:latin typeface="Fira Code"/>
                  <a:ea typeface="Fira Code"/>
                  <a:cs typeface="Fira Code"/>
                  <a:sym typeface="Fira Code"/>
                </a:rPr>
                <a:t>328509</a:t>
              </a:r>
              <a:endParaRPr sz="800">
                <a:solidFill>
                  <a:srgbClr val="38761D"/>
                </a:solidFill>
                <a:latin typeface="Fira Code"/>
                <a:ea typeface="Fira Code"/>
                <a:cs typeface="Fira Code"/>
                <a:sym typeface="Fira Code"/>
              </a:endParaRPr>
            </a:p>
          </p:txBody>
        </p:sp>
        <p:cxnSp>
          <p:nvCxnSpPr>
            <p:cNvPr id="141" name="Google Shape;141;p14"/>
            <p:cNvCxnSpPr>
              <a:stCxn id="137" idx="3"/>
              <a:endCxn id="139" idx="1"/>
            </p:cNvCxnSpPr>
            <p:nvPr/>
          </p:nvCxnSpPr>
          <p:spPr>
            <a:xfrm>
              <a:off x="1996764" y="1399874"/>
              <a:ext cx="745800" cy="900"/>
            </a:xfrm>
            <a:prstGeom prst="curvedConnector3">
              <a:avLst>
                <a:gd name="adj1" fmla="val 49999"/>
              </a:avLst>
            </a:prstGeom>
            <a:noFill/>
            <a:ln w="19050" cap="flat" cmpd="sng">
              <a:solidFill>
                <a:srgbClr val="38761D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</p:grpSp>
      <p:grpSp>
        <p:nvGrpSpPr>
          <p:cNvPr id="142" name="Google Shape;142;p14"/>
          <p:cNvGrpSpPr/>
          <p:nvPr/>
        </p:nvGrpSpPr>
        <p:grpSpPr>
          <a:xfrm>
            <a:off x="1989949" y="4127294"/>
            <a:ext cx="1176298" cy="197219"/>
            <a:chOff x="148518" y="1544511"/>
            <a:chExt cx="2206939" cy="400200"/>
          </a:xfrm>
        </p:grpSpPr>
        <p:sp>
          <p:nvSpPr>
            <p:cNvPr id="143" name="Google Shape;143;p14"/>
            <p:cNvSpPr txBox="1"/>
            <p:nvPr/>
          </p:nvSpPr>
          <p:spPr>
            <a:xfrm>
              <a:off x="1322857" y="1544511"/>
              <a:ext cx="1032600" cy="400200"/>
            </a:xfrm>
            <a:prstGeom prst="rect">
              <a:avLst/>
            </a:prstGeom>
            <a:solidFill>
              <a:srgbClr val="E9EDEE"/>
            </a:solidFill>
            <a:ln w="9525" cap="flat" cmpd="sng">
              <a:solidFill>
                <a:srgbClr val="1C367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0400" tIns="70400" rIns="70400" bIns="704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1C3678"/>
                  </a:solidFill>
                  <a:latin typeface="Fira Code"/>
                  <a:ea typeface="Fira Code"/>
                  <a:cs typeface="Fira Code"/>
                  <a:sym typeface="Fira Code"/>
                </a:rPr>
                <a:t>******</a:t>
              </a:r>
              <a:endParaRPr sz="800">
                <a:solidFill>
                  <a:srgbClr val="1C3678"/>
                </a:solidFill>
                <a:latin typeface="Fira Code"/>
                <a:ea typeface="Fira Code"/>
                <a:cs typeface="Fira Code"/>
                <a:sym typeface="Fira Code"/>
              </a:endParaRPr>
            </a:p>
          </p:txBody>
        </p:sp>
        <p:cxnSp>
          <p:nvCxnSpPr>
            <p:cNvPr id="144" name="Google Shape;144;p14"/>
            <p:cNvCxnSpPr>
              <a:stCxn id="135" idx="3"/>
              <a:endCxn id="143" idx="1"/>
            </p:cNvCxnSpPr>
            <p:nvPr/>
          </p:nvCxnSpPr>
          <p:spPr>
            <a:xfrm>
              <a:off x="148518" y="1745201"/>
              <a:ext cx="1174200" cy="900"/>
            </a:xfrm>
            <a:prstGeom prst="curvedConnector3">
              <a:avLst>
                <a:gd name="adj1" fmla="val 50006"/>
              </a:avLst>
            </a:prstGeom>
            <a:noFill/>
            <a:ln w="19050" cap="flat" cmpd="sng">
              <a:solidFill>
                <a:srgbClr val="1C3678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</p:grpSp>
      <p:cxnSp>
        <p:nvCxnSpPr>
          <p:cNvPr id="145" name="Google Shape;145;p14"/>
          <p:cNvCxnSpPr>
            <a:stCxn id="143" idx="3"/>
            <a:endCxn id="136" idx="1"/>
          </p:cNvCxnSpPr>
          <p:nvPr/>
        </p:nvCxnSpPr>
        <p:spPr>
          <a:xfrm>
            <a:off x="3166247" y="4225903"/>
            <a:ext cx="206400" cy="600"/>
          </a:xfrm>
          <a:prstGeom prst="curvedConnector3">
            <a:avLst>
              <a:gd name="adj1" fmla="val 49969"/>
            </a:avLst>
          </a:prstGeom>
          <a:noFill/>
          <a:ln w="19050" cap="flat" cmpd="sng">
            <a:solidFill>
              <a:srgbClr val="1C3678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46" name="Google Shape;146;p14"/>
          <p:cNvSpPr txBox="1"/>
          <p:nvPr/>
        </p:nvSpPr>
        <p:spPr>
          <a:xfrm>
            <a:off x="243260" y="5218612"/>
            <a:ext cx="1081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802017"/>
                </a:solidFill>
                <a:latin typeface="Raleway"/>
                <a:ea typeface="Raleway"/>
                <a:cs typeface="Raleway"/>
                <a:sym typeface="Raleway"/>
              </a:rPr>
              <a:t>Don’t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sp>
        <p:nvSpPr>
          <p:cNvPr id="147" name="Google Shape;147;p14"/>
          <p:cNvSpPr txBox="1"/>
          <p:nvPr/>
        </p:nvSpPr>
        <p:spPr>
          <a:xfrm>
            <a:off x="1306600" y="5218625"/>
            <a:ext cx="3491700" cy="9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Use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passwords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based on</a:t>
            </a:r>
            <a:r>
              <a:rPr lang="en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 easily available information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n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reuse 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them across multiple accounts, or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make them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short enough to be guessed</a:t>
            </a:r>
            <a:endParaRPr b="1">
              <a:solidFill>
                <a:srgbClr val="802017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8" name="Google Shape;148;p14"/>
          <p:cNvSpPr txBox="1"/>
          <p:nvPr/>
        </p:nvSpPr>
        <p:spPr>
          <a:xfrm>
            <a:off x="994600" y="247438"/>
            <a:ext cx="11184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When</a:t>
            </a:r>
            <a:endParaRPr sz="2400" b="1"/>
          </a:p>
        </p:txBody>
      </p:sp>
      <p:sp>
        <p:nvSpPr>
          <p:cNvPr id="149" name="Google Shape;149;p14"/>
          <p:cNvSpPr txBox="1"/>
          <p:nvPr/>
        </p:nvSpPr>
        <p:spPr>
          <a:xfrm>
            <a:off x="260125" y="2198900"/>
            <a:ext cx="4571400" cy="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Use a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password manager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to help generate and remember these passphrases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50" name="Google Shape;150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54197" y="6489900"/>
            <a:ext cx="698125" cy="69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82387" y="6489913"/>
            <a:ext cx="698130" cy="653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11840" y="6794412"/>
            <a:ext cx="698126" cy="649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4"/>
          <p:cNvPicPr preferRelativeResize="0"/>
          <p:nvPr/>
        </p:nvPicPr>
        <p:blipFill rotWithShape="1">
          <a:blip r:embed="rId12">
            <a:alphaModFix/>
          </a:blip>
          <a:srcRect t="3119"/>
          <a:stretch/>
        </p:blipFill>
        <p:spPr>
          <a:xfrm>
            <a:off x="2503288" y="6187300"/>
            <a:ext cx="698124" cy="120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4"/>
          <p:cNvPicPr preferRelativeResize="0"/>
          <p:nvPr/>
        </p:nvPicPr>
        <p:blipFill rotWithShape="1">
          <a:blip r:embed="rId13">
            <a:alphaModFix/>
          </a:blip>
          <a:srcRect t="3409"/>
          <a:stretch/>
        </p:blipFill>
        <p:spPr>
          <a:xfrm>
            <a:off x="2060025" y="6395786"/>
            <a:ext cx="698125" cy="119689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4"/>
          <p:cNvSpPr txBox="1"/>
          <p:nvPr/>
        </p:nvSpPr>
        <p:spPr>
          <a:xfrm>
            <a:off x="3651125" y="6766763"/>
            <a:ext cx="1338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trike="sngStrike">
                <a:solidFill>
                  <a:srgbClr val="1C3678"/>
                </a:solidFill>
                <a:latin typeface="Fira Code"/>
                <a:ea typeface="Fira Code"/>
                <a:cs typeface="Fira Code"/>
                <a:sym typeface="Fira Code"/>
              </a:rPr>
              <a:t>hunter2</a:t>
            </a:r>
            <a:endParaRPr strike="sngStrike"/>
          </a:p>
        </p:txBody>
      </p:sp>
      <p:pic>
        <p:nvPicPr>
          <p:cNvPr id="156" name="Google Shape;156;p14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414625" y="1184188"/>
            <a:ext cx="1338000" cy="108271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4"/>
          <p:cNvSpPr/>
          <p:nvPr/>
        </p:nvSpPr>
        <p:spPr>
          <a:xfrm>
            <a:off x="582363" y="6491888"/>
            <a:ext cx="1004700" cy="1004700"/>
          </a:xfrm>
          <a:prstGeom prst="noSmoking">
            <a:avLst>
              <a:gd name="adj" fmla="val 9098"/>
            </a:avLst>
          </a:prstGeom>
          <a:solidFill>
            <a:srgbClr val="802017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8" name="Google Shape;158;p1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8829752" y="6018514"/>
            <a:ext cx="928875" cy="102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8777816" y="929623"/>
            <a:ext cx="928866" cy="1029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6525403" y="940873"/>
            <a:ext cx="928866" cy="10291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1" name="Google Shape;161;p14"/>
          <p:cNvCxnSpPr/>
          <p:nvPr/>
        </p:nvCxnSpPr>
        <p:spPr>
          <a:xfrm>
            <a:off x="5121500" y="2171972"/>
            <a:ext cx="2347500" cy="0"/>
          </a:xfrm>
          <a:prstGeom prst="straightConnector1">
            <a:avLst/>
          </a:prstGeom>
          <a:noFill/>
          <a:ln w="19050" cap="flat" cmpd="sng">
            <a:solidFill>
              <a:srgbClr val="43976C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62" name="Google Shape;162;p14"/>
          <p:cNvSpPr/>
          <p:nvPr/>
        </p:nvSpPr>
        <p:spPr>
          <a:xfrm>
            <a:off x="7024049" y="169063"/>
            <a:ext cx="2177700" cy="653100"/>
          </a:xfrm>
          <a:prstGeom prst="chevron">
            <a:avLst>
              <a:gd name="adj" fmla="val 50000"/>
            </a:avLst>
          </a:prstGeom>
          <a:solidFill>
            <a:srgbClr val="B02C20"/>
          </a:solidFill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Using</a:t>
            </a:r>
            <a:endParaRPr sz="1800" i="1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the device</a:t>
            </a:r>
            <a:endParaRPr sz="15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3" name="Google Shape;163;p14"/>
          <p:cNvSpPr txBox="1"/>
          <p:nvPr/>
        </p:nvSpPr>
        <p:spPr>
          <a:xfrm>
            <a:off x="5121510" y="2267213"/>
            <a:ext cx="1081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43976C"/>
                </a:solidFill>
                <a:latin typeface="Raleway"/>
                <a:ea typeface="Raleway"/>
                <a:cs typeface="Raleway"/>
                <a:sym typeface="Raleway"/>
              </a:rPr>
              <a:t>Do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sp>
        <p:nvSpPr>
          <p:cNvPr id="164" name="Google Shape;164;p14"/>
          <p:cNvSpPr txBox="1"/>
          <p:nvPr/>
        </p:nvSpPr>
        <p:spPr>
          <a:xfrm>
            <a:off x="5717000" y="2267213"/>
            <a:ext cx="1737300" cy="10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Enable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guest mode</a:t>
            </a:r>
            <a:r>
              <a:rPr lang="en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and/or</a:t>
            </a:r>
            <a:r>
              <a:rPr lang="en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parental controls 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when hosting guests or visitors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5" name="Google Shape;165;p14"/>
          <p:cNvSpPr txBox="1"/>
          <p:nvPr/>
        </p:nvSpPr>
        <p:spPr>
          <a:xfrm>
            <a:off x="5121510" y="4996337"/>
            <a:ext cx="1081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802017"/>
                </a:solidFill>
                <a:latin typeface="Raleway"/>
                <a:ea typeface="Raleway"/>
                <a:cs typeface="Raleway"/>
                <a:sym typeface="Raleway"/>
              </a:rPr>
              <a:t>Don’t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sp>
        <p:nvSpPr>
          <p:cNvPr id="166" name="Google Shape;166;p14"/>
          <p:cNvSpPr txBox="1"/>
          <p:nvPr/>
        </p:nvSpPr>
        <p:spPr>
          <a:xfrm>
            <a:off x="6036050" y="5014638"/>
            <a:ext cx="1590300" cy="10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Assume 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guests know your </a:t>
            </a:r>
            <a:r>
              <a:rPr lang="en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expectations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for your smart home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b="1">
              <a:solidFill>
                <a:srgbClr val="802017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7" name="Google Shape;167;p14"/>
          <p:cNvSpPr txBox="1"/>
          <p:nvPr/>
        </p:nvSpPr>
        <p:spPr>
          <a:xfrm>
            <a:off x="5915562" y="239863"/>
            <a:ext cx="11184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When</a:t>
            </a:r>
            <a:endParaRPr sz="2400" b="1"/>
          </a:p>
        </p:txBody>
      </p:sp>
      <p:pic>
        <p:nvPicPr>
          <p:cNvPr id="168" name="Google Shape;168;p14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640752" y="1186088"/>
            <a:ext cx="698150" cy="69815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14"/>
          <p:cNvSpPr txBox="1"/>
          <p:nvPr/>
        </p:nvSpPr>
        <p:spPr>
          <a:xfrm>
            <a:off x="5121500" y="940863"/>
            <a:ext cx="1265700" cy="10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To prevent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</a:rPr>
              <a:t>unauthorized local access to devices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...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0" name="Google Shape;170;p14"/>
          <p:cNvSpPr txBox="1"/>
          <p:nvPr/>
        </p:nvSpPr>
        <p:spPr>
          <a:xfrm>
            <a:off x="7592475" y="947988"/>
            <a:ext cx="1265700" cy="10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To prevent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741B47"/>
                </a:solidFill>
                <a:latin typeface="Lato"/>
                <a:ea typeface="Lato"/>
                <a:cs typeface="Lato"/>
                <a:sym typeface="Lato"/>
              </a:rPr>
              <a:t>unauthorized remote access to devices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...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71" name="Google Shape;171;p14"/>
          <p:cNvCxnSpPr/>
          <p:nvPr/>
        </p:nvCxnSpPr>
        <p:spPr>
          <a:xfrm rot="5400000">
            <a:off x="8924325" y="990450"/>
            <a:ext cx="841800" cy="2547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F64848"/>
            </a:solidFill>
            <a:prstDash val="lgDash"/>
            <a:round/>
            <a:headEnd type="none" w="med" len="med"/>
            <a:tailEnd type="stealth" w="med" len="med"/>
          </a:ln>
        </p:spPr>
      </p:cxnSp>
      <p:cxnSp>
        <p:nvCxnSpPr>
          <p:cNvPr id="172" name="Google Shape;172;p14"/>
          <p:cNvCxnSpPr/>
          <p:nvPr/>
        </p:nvCxnSpPr>
        <p:spPr>
          <a:xfrm>
            <a:off x="7653925" y="2179084"/>
            <a:ext cx="2347500" cy="0"/>
          </a:xfrm>
          <a:prstGeom prst="straightConnector1">
            <a:avLst/>
          </a:prstGeom>
          <a:noFill/>
          <a:ln w="19050" cap="flat" cmpd="sng">
            <a:solidFill>
              <a:srgbClr val="43976C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73" name="Google Shape;173;p14"/>
          <p:cNvCxnSpPr/>
          <p:nvPr/>
        </p:nvCxnSpPr>
        <p:spPr>
          <a:xfrm>
            <a:off x="5121500" y="4924697"/>
            <a:ext cx="2347500" cy="0"/>
          </a:xfrm>
          <a:prstGeom prst="straightConnector1">
            <a:avLst/>
          </a:prstGeom>
          <a:noFill/>
          <a:ln w="19050" cap="flat" cmpd="sng">
            <a:solidFill>
              <a:srgbClr val="802017"/>
            </a:solidFill>
            <a:prstDash val="dot"/>
            <a:round/>
            <a:headEnd type="none" w="med" len="med"/>
            <a:tailEnd type="none" w="med" len="med"/>
          </a:ln>
        </p:spPr>
      </p:cxnSp>
      <p:grpSp>
        <p:nvGrpSpPr>
          <p:cNvPr id="174" name="Google Shape;174;p14"/>
          <p:cNvGrpSpPr/>
          <p:nvPr/>
        </p:nvGrpSpPr>
        <p:grpSpPr>
          <a:xfrm>
            <a:off x="5296894" y="3581126"/>
            <a:ext cx="2175282" cy="1203115"/>
            <a:chOff x="4954988" y="2231125"/>
            <a:chExt cx="4130021" cy="2284250"/>
          </a:xfrm>
        </p:grpSpPr>
        <p:pic>
          <p:nvPicPr>
            <p:cNvPr id="175" name="Google Shape;175;p14"/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4954988" y="3029675"/>
              <a:ext cx="1931401" cy="1485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p1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flipH="1">
              <a:off x="7918443" y="3159271"/>
              <a:ext cx="1166566" cy="116656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7" name="Google Shape;177;p14"/>
            <p:cNvSpPr/>
            <p:nvPr/>
          </p:nvSpPr>
          <p:spPr>
            <a:xfrm flipH="1">
              <a:off x="6129250" y="2231125"/>
              <a:ext cx="1789200" cy="1166700"/>
            </a:xfrm>
            <a:prstGeom prst="cloudCallout">
              <a:avLst>
                <a:gd name="adj1" fmla="val -65915"/>
                <a:gd name="adj2" fmla="val 52992"/>
              </a:avLst>
            </a:prstGeom>
            <a:solidFill>
              <a:srgbClr val="E9EDEE"/>
            </a:solidFill>
            <a:ln w="9525" cap="flat" cmpd="sng">
              <a:solidFill>
                <a:srgbClr val="1A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78" name="Google Shape;178;p14"/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7073572" y="2622531"/>
              <a:ext cx="681001" cy="6809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9" name="Google Shape;179;p14"/>
            <p:cNvSpPr/>
            <p:nvPr/>
          </p:nvSpPr>
          <p:spPr>
            <a:xfrm flipH="1">
              <a:off x="6129250" y="2231125"/>
              <a:ext cx="1789200" cy="1166700"/>
            </a:xfrm>
            <a:prstGeom prst="cloudCallout">
              <a:avLst>
                <a:gd name="adj1" fmla="val -65915"/>
                <a:gd name="adj2" fmla="val 52992"/>
              </a:avLst>
            </a:prstGeom>
            <a:solidFill>
              <a:srgbClr val="E9EDEE"/>
            </a:solidFill>
            <a:ln w="9525" cap="flat" cmpd="sng">
              <a:solidFill>
                <a:srgbClr val="1A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80" name="Google Shape;180;p14"/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7073572" y="2622531"/>
              <a:ext cx="681001" cy="6809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1" name="Google Shape;181;p14"/>
            <p:cNvSpPr/>
            <p:nvPr/>
          </p:nvSpPr>
          <p:spPr>
            <a:xfrm flipH="1">
              <a:off x="6129250" y="2231125"/>
              <a:ext cx="1789200" cy="1166700"/>
            </a:xfrm>
            <a:prstGeom prst="cloudCallout">
              <a:avLst>
                <a:gd name="adj1" fmla="val -65915"/>
                <a:gd name="adj2" fmla="val 52992"/>
              </a:avLst>
            </a:prstGeom>
            <a:solidFill>
              <a:srgbClr val="E9EDEE"/>
            </a:solidFill>
            <a:ln w="9525" cap="flat" cmpd="sng">
              <a:solidFill>
                <a:srgbClr val="1A1A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82" name="Google Shape;182;p14"/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7073572" y="2622531"/>
              <a:ext cx="681001" cy="6809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3" name="Google Shape;183;p14"/>
            <p:cNvSpPr txBox="1"/>
            <p:nvPr/>
          </p:nvSpPr>
          <p:spPr>
            <a:xfrm>
              <a:off x="6275485" y="2257253"/>
              <a:ext cx="1496700" cy="6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latin typeface="Lato"/>
                  <a:ea typeface="Lato"/>
                  <a:cs typeface="Lato"/>
                  <a:sym typeface="Lato"/>
                </a:rPr>
                <a:t>Turn on Guest mode for</a:t>
              </a:r>
              <a:endParaRPr sz="700">
                <a:latin typeface="Lato"/>
                <a:ea typeface="Lato"/>
                <a:cs typeface="Lato"/>
                <a:sym typeface="Lato"/>
              </a:endParaRPr>
            </a:p>
          </p:txBody>
        </p:sp>
      </p:grpSp>
      <p:pic>
        <p:nvPicPr>
          <p:cNvPr id="184" name="Google Shape;184;p14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901310" y="6439520"/>
            <a:ext cx="686203" cy="686188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4"/>
          <p:cNvSpPr/>
          <p:nvPr/>
        </p:nvSpPr>
        <p:spPr>
          <a:xfrm>
            <a:off x="5307150" y="6019338"/>
            <a:ext cx="1029000" cy="420300"/>
          </a:xfrm>
          <a:prstGeom prst="wedgeRectCallout">
            <a:avLst>
              <a:gd name="adj1" fmla="val 32364"/>
              <a:gd name="adj2" fmla="val 70304"/>
            </a:avLst>
          </a:prstGeom>
          <a:solidFill>
            <a:srgbClr val="C9DAF8"/>
          </a:solidFill>
          <a:ln w="9525" cap="flat" cmpd="sng">
            <a:solidFill>
              <a:srgbClr val="1C458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i="1">
                <a:latin typeface="Lato"/>
                <a:ea typeface="Lato"/>
                <a:cs typeface="Lato"/>
                <a:sym typeface="Lato"/>
              </a:rPr>
              <a:t>Make yourself at home!</a:t>
            </a:r>
            <a:endParaRPr sz="1100" i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6" name="Google Shape;186;p14"/>
          <p:cNvSpPr/>
          <p:nvPr/>
        </p:nvSpPr>
        <p:spPr>
          <a:xfrm>
            <a:off x="5478875" y="7256788"/>
            <a:ext cx="569100" cy="278400"/>
          </a:xfrm>
          <a:prstGeom prst="wedgeRectCallout">
            <a:avLst>
              <a:gd name="adj1" fmla="val 47613"/>
              <a:gd name="adj2" fmla="val -78886"/>
            </a:avLst>
          </a:prstGeom>
          <a:solidFill>
            <a:srgbClr val="C9DAF8"/>
          </a:solidFill>
          <a:ln w="9525" cap="flat" cmpd="sng">
            <a:solidFill>
              <a:srgbClr val="1C458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Lato"/>
                <a:ea typeface="Lato"/>
                <a:cs typeface="Lato"/>
                <a:sym typeface="Lato"/>
              </a:rPr>
              <a:t>but...</a:t>
            </a:r>
            <a:endParaRPr i="1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7" name="Google Shape;187;p14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 flipH="1">
            <a:off x="6540450" y="6439525"/>
            <a:ext cx="686198" cy="686177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4"/>
          <p:cNvSpPr txBox="1"/>
          <p:nvPr/>
        </p:nvSpPr>
        <p:spPr>
          <a:xfrm>
            <a:off x="6891846" y="6269605"/>
            <a:ext cx="391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i="1">
                <a:latin typeface="Lato"/>
                <a:ea typeface="Lato"/>
                <a:cs typeface="Lato"/>
                <a:sym typeface="Lato"/>
              </a:rPr>
              <a:t>?</a:t>
            </a:r>
            <a:endParaRPr b="1"/>
          </a:p>
        </p:txBody>
      </p:sp>
      <p:cxnSp>
        <p:nvCxnSpPr>
          <p:cNvPr id="189" name="Google Shape;189;p14"/>
          <p:cNvCxnSpPr/>
          <p:nvPr/>
        </p:nvCxnSpPr>
        <p:spPr>
          <a:xfrm>
            <a:off x="7558650" y="1052175"/>
            <a:ext cx="0" cy="641190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0" name="Google Shape;190;p14"/>
          <p:cNvCxnSpPr/>
          <p:nvPr/>
        </p:nvCxnSpPr>
        <p:spPr>
          <a:xfrm>
            <a:off x="7653925" y="4931822"/>
            <a:ext cx="2347500" cy="0"/>
          </a:xfrm>
          <a:prstGeom prst="straightConnector1">
            <a:avLst/>
          </a:prstGeom>
          <a:noFill/>
          <a:ln w="19050" cap="flat" cmpd="sng">
            <a:solidFill>
              <a:srgbClr val="802017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91" name="Google Shape;191;p14"/>
          <p:cNvSpPr txBox="1"/>
          <p:nvPr/>
        </p:nvSpPr>
        <p:spPr>
          <a:xfrm>
            <a:off x="7653935" y="2274325"/>
            <a:ext cx="1081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43976C"/>
                </a:solidFill>
                <a:latin typeface="Raleway"/>
                <a:ea typeface="Raleway"/>
                <a:cs typeface="Raleway"/>
                <a:sym typeface="Raleway"/>
              </a:rPr>
              <a:t>Do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grpSp>
        <p:nvGrpSpPr>
          <p:cNvPr id="192" name="Google Shape;192;p14"/>
          <p:cNvGrpSpPr/>
          <p:nvPr/>
        </p:nvGrpSpPr>
        <p:grpSpPr>
          <a:xfrm>
            <a:off x="9275497" y="3582277"/>
            <a:ext cx="544902" cy="812692"/>
            <a:chOff x="5168350" y="1556059"/>
            <a:chExt cx="1423093" cy="2122465"/>
          </a:xfrm>
        </p:grpSpPr>
        <p:pic>
          <p:nvPicPr>
            <p:cNvPr id="193" name="Google Shape;193;p14"/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5568984" y="2566781"/>
              <a:ext cx="1022459" cy="111174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94" name="Google Shape;194;p14"/>
            <p:cNvCxnSpPr>
              <a:stCxn id="195" idx="3"/>
              <a:endCxn id="193" idx="0"/>
            </p:cNvCxnSpPr>
            <p:nvPr/>
          </p:nvCxnSpPr>
          <p:spPr>
            <a:xfrm>
              <a:off x="5168350" y="1556059"/>
              <a:ext cx="912000" cy="1010700"/>
            </a:xfrm>
            <a:prstGeom prst="curvedConnector2">
              <a:avLst/>
            </a:prstGeom>
            <a:noFill/>
            <a:ln w="9525" cap="flat" cmpd="sng">
              <a:solidFill>
                <a:srgbClr val="1A1A1A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</p:grpSp>
      <p:grpSp>
        <p:nvGrpSpPr>
          <p:cNvPr id="196" name="Google Shape;196;p14"/>
          <p:cNvGrpSpPr/>
          <p:nvPr/>
        </p:nvGrpSpPr>
        <p:grpSpPr>
          <a:xfrm>
            <a:off x="8825830" y="4394969"/>
            <a:ext cx="798819" cy="412647"/>
            <a:chOff x="4192988" y="3678524"/>
            <a:chExt cx="2086234" cy="1077688"/>
          </a:xfrm>
        </p:grpSpPr>
        <p:sp>
          <p:nvSpPr>
            <p:cNvPr id="197" name="Google Shape;197;p14"/>
            <p:cNvSpPr/>
            <p:nvPr/>
          </p:nvSpPr>
          <p:spPr>
            <a:xfrm>
              <a:off x="4390825" y="3726688"/>
              <a:ext cx="704100" cy="658500"/>
            </a:xfrm>
            <a:prstGeom prst="wave">
              <a:avLst>
                <a:gd name="adj1" fmla="val 12500"/>
                <a:gd name="adj2" fmla="val 0"/>
              </a:avLst>
            </a:prstGeom>
            <a:solidFill>
              <a:srgbClr val="E9EDEE"/>
            </a:solidFill>
            <a:ln w="9525" cap="flat" cmpd="sng">
              <a:solidFill>
                <a:srgbClr val="F6484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">
                <a:solidFill>
                  <a:srgbClr val="F64848"/>
                </a:solidFill>
                <a:latin typeface="Fira Code"/>
                <a:ea typeface="Fira Code"/>
                <a:cs typeface="Fira Code"/>
                <a:sym typeface="Fira Code"/>
              </a:endParaRPr>
            </a:p>
          </p:txBody>
        </p:sp>
        <p:sp>
          <p:nvSpPr>
            <p:cNvPr id="198" name="Google Shape;198;p14"/>
            <p:cNvSpPr/>
            <p:nvPr/>
          </p:nvSpPr>
          <p:spPr>
            <a:xfrm>
              <a:off x="4192988" y="4097713"/>
              <a:ext cx="704100" cy="658500"/>
            </a:xfrm>
            <a:prstGeom prst="wave">
              <a:avLst>
                <a:gd name="adj1" fmla="val 12500"/>
                <a:gd name="adj2" fmla="val 0"/>
              </a:avLst>
            </a:prstGeom>
            <a:solidFill>
              <a:srgbClr val="E9EDEE"/>
            </a:solidFill>
            <a:ln w="9525" cap="flat" cmpd="sng">
              <a:solidFill>
                <a:srgbClr val="43976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">
                <a:solidFill>
                  <a:srgbClr val="74C787"/>
                </a:solidFill>
                <a:latin typeface="Fira Code"/>
                <a:ea typeface="Fira Code"/>
                <a:cs typeface="Fira Code"/>
                <a:sym typeface="Fira Code"/>
              </a:endParaRPr>
            </a:p>
          </p:txBody>
        </p:sp>
        <p:cxnSp>
          <p:nvCxnSpPr>
            <p:cNvPr id="199" name="Google Shape;199;p14"/>
            <p:cNvCxnSpPr>
              <a:stCxn id="193" idx="2"/>
              <a:endCxn id="198" idx="3"/>
            </p:cNvCxnSpPr>
            <p:nvPr/>
          </p:nvCxnSpPr>
          <p:spPr>
            <a:xfrm rot="5400000">
              <a:off x="5213921" y="3361724"/>
              <a:ext cx="748500" cy="1382100"/>
            </a:xfrm>
            <a:prstGeom prst="curvedConnector2">
              <a:avLst/>
            </a:prstGeom>
            <a:noFill/>
            <a:ln w="9525" cap="flat" cmpd="sng">
              <a:solidFill>
                <a:srgbClr val="1A1A1A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</p:grpSp>
      <p:cxnSp>
        <p:nvCxnSpPr>
          <p:cNvPr id="200" name="Google Shape;200;p14"/>
          <p:cNvCxnSpPr>
            <a:stCxn id="198" idx="1"/>
            <a:endCxn id="201" idx="2"/>
          </p:cNvCxnSpPr>
          <p:nvPr/>
        </p:nvCxnSpPr>
        <p:spPr>
          <a:xfrm rot="10800000">
            <a:off x="8373730" y="4471546"/>
            <a:ext cx="452100" cy="210000"/>
          </a:xfrm>
          <a:prstGeom prst="curvedConnector2">
            <a:avLst/>
          </a:prstGeom>
          <a:noFill/>
          <a:ln w="9525" cap="flat" cmpd="sng">
            <a:solidFill>
              <a:srgbClr val="1A1A1A"/>
            </a:solidFill>
            <a:prstDash val="solid"/>
            <a:round/>
            <a:headEnd type="none" w="med" len="med"/>
            <a:tailEnd type="stealth" w="med" len="med"/>
          </a:ln>
        </p:spPr>
      </p:cxnSp>
      <p:grpSp>
        <p:nvGrpSpPr>
          <p:cNvPr id="202" name="Google Shape;202;p14"/>
          <p:cNvGrpSpPr/>
          <p:nvPr/>
        </p:nvGrpSpPr>
        <p:grpSpPr>
          <a:xfrm>
            <a:off x="8373868" y="3282519"/>
            <a:ext cx="1283391" cy="562599"/>
            <a:chOff x="2813614" y="773197"/>
            <a:chExt cx="3351764" cy="1469309"/>
          </a:xfrm>
        </p:grpSpPr>
        <p:grpSp>
          <p:nvGrpSpPr>
            <p:cNvPr id="203" name="Google Shape;203;p14"/>
            <p:cNvGrpSpPr/>
            <p:nvPr/>
          </p:nvGrpSpPr>
          <p:grpSpPr>
            <a:xfrm>
              <a:off x="5254723" y="773197"/>
              <a:ext cx="910656" cy="658476"/>
              <a:chOff x="5254723" y="773197"/>
              <a:chExt cx="910656" cy="658476"/>
            </a:xfrm>
          </p:grpSpPr>
          <p:sp>
            <p:nvSpPr>
              <p:cNvPr id="204" name="Google Shape;204;p14"/>
              <p:cNvSpPr/>
              <p:nvPr/>
            </p:nvSpPr>
            <p:spPr>
              <a:xfrm>
                <a:off x="5254723" y="773197"/>
                <a:ext cx="910656" cy="658476"/>
              </a:xfrm>
              <a:prstGeom prst="cloud">
                <a:avLst/>
              </a:prstGeom>
              <a:solidFill>
                <a:srgbClr val="E9EDEE"/>
              </a:solidFill>
              <a:ln w="9525" cap="flat" cmpd="sng">
                <a:solidFill>
                  <a:srgbClr val="1A1A1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205" name="Google Shape;205;p14"/>
              <p:cNvPicPr preferRelativeResize="0"/>
              <p:nvPr/>
            </p:nvPicPr>
            <p:blipFill>
              <a:blip r:embed="rId16">
                <a:alphaModFix/>
              </a:blip>
              <a:stretch>
                <a:fillRect/>
              </a:stretch>
            </p:blipFill>
            <p:spPr>
              <a:xfrm>
                <a:off x="5407250" y="799642"/>
                <a:ext cx="605599" cy="6055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06" name="Google Shape;206;p14"/>
            <p:cNvGrpSpPr/>
            <p:nvPr/>
          </p:nvGrpSpPr>
          <p:grpSpPr>
            <a:xfrm>
              <a:off x="2813614" y="869612"/>
              <a:ext cx="2354736" cy="1372894"/>
              <a:chOff x="2813614" y="869612"/>
              <a:chExt cx="2354736" cy="1372894"/>
            </a:xfrm>
          </p:grpSpPr>
          <p:pic>
            <p:nvPicPr>
              <p:cNvPr id="195" name="Google Shape;195;p14"/>
              <p:cNvPicPr preferRelativeResize="0"/>
              <p:nvPr/>
            </p:nvPicPr>
            <p:blipFill>
              <a:blip r:embed="rId21">
                <a:alphaModFix/>
              </a:blip>
              <a:stretch>
                <a:fillRect/>
              </a:stretch>
            </p:blipFill>
            <p:spPr>
              <a:xfrm>
                <a:off x="3975650" y="869612"/>
                <a:ext cx="1192700" cy="1372894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07" name="Google Shape;207;p14"/>
              <p:cNvCxnSpPr>
                <a:stCxn id="201" idx="0"/>
                <a:endCxn id="195" idx="1"/>
              </p:cNvCxnSpPr>
              <p:nvPr/>
            </p:nvCxnSpPr>
            <p:spPr>
              <a:xfrm rot="-5400000">
                <a:off x="3202564" y="1167101"/>
                <a:ext cx="384000" cy="1161900"/>
              </a:xfrm>
              <a:prstGeom prst="curvedConnector2">
                <a:avLst/>
              </a:prstGeom>
              <a:noFill/>
              <a:ln w="9525" cap="flat" cmpd="sng">
                <a:solidFill>
                  <a:srgbClr val="1A1A1A"/>
                </a:solidFill>
                <a:prstDash val="solid"/>
                <a:round/>
                <a:headEnd type="none" w="med" len="med"/>
                <a:tailEnd type="stealth" w="med" len="med"/>
              </a:ln>
            </p:spPr>
          </p:cxnSp>
        </p:grpSp>
      </p:grpSp>
      <p:grpSp>
        <p:nvGrpSpPr>
          <p:cNvPr id="208" name="Google Shape;208;p14"/>
          <p:cNvGrpSpPr/>
          <p:nvPr/>
        </p:nvGrpSpPr>
        <p:grpSpPr>
          <a:xfrm>
            <a:off x="7734700" y="3729308"/>
            <a:ext cx="974110" cy="1083747"/>
            <a:chOff x="746317" y="1940051"/>
            <a:chExt cx="2544031" cy="2830365"/>
          </a:xfrm>
        </p:grpSpPr>
        <p:grpSp>
          <p:nvGrpSpPr>
            <p:cNvPr id="209" name="Google Shape;209;p14"/>
            <p:cNvGrpSpPr/>
            <p:nvPr/>
          </p:nvGrpSpPr>
          <p:grpSpPr>
            <a:xfrm>
              <a:off x="746317" y="2646525"/>
              <a:ext cx="2190556" cy="2123892"/>
              <a:chOff x="746317" y="2646525"/>
              <a:chExt cx="2190556" cy="2123892"/>
            </a:xfrm>
          </p:grpSpPr>
          <p:pic>
            <p:nvPicPr>
              <p:cNvPr id="210" name="Google Shape;210;p14"/>
              <p:cNvPicPr preferRelativeResize="0"/>
              <p:nvPr/>
            </p:nvPicPr>
            <p:blipFill>
              <a:blip r:embed="rId22">
                <a:alphaModFix/>
              </a:blip>
              <a:stretch>
                <a:fillRect/>
              </a:stretch>
            </p:blipFill>
            <p:spPr>
              <a:xfrm>
                <a:off x="1981850" y="2646525"/>
                <a:ext cx="955023" cy="688303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11" name="Google Shape;211;p14"/>
              <p:cNvGrpSpPr/>
              <p:nvPr/>
            </p:nvGrpSpPr>
            <p:grpSpPr>
              <a:xfrm>
                <a:off x="746317" y="2990591"/>
                <a:ext cx="1235551" cy="1779825"/>
                <a:chOff x="746317" y="2990591"/>
                <a:chExt cx="1235551" cy="1779825"/>
              </a:xfrm>
            </p:grpSpPr>
            <p:pic>
              <p:nvPicPr>
                <p:cNvPr id="212" name="Google Shape;212;p14"/>
                <p:cNvPicPr preferRelativeResize="0"/>
                <p:nvPr/>
              </p:nvPicPr>
              <p:blipFill>
                <a:blip r:embed="rId16">
                  <a:alphaModFix/>
                </a:blip>
                <a:stretch>
                  <a:fillRect/>
                </a:stretch>
              </p:blipFill>
              <p:spPr>
                <a:xfrm>
                  <a:off x="746317" y="3859766"/>
                  <a:ext cx="910651" cy="91065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cxnSp>
              <p:nvCxnSpPr>
                <p:cNvPr id="213" name="Google Shape;213;p14"/>
                <p:cNvCxnSpPr>
                  <a:stCxn id="212" idx="3"/>
                  <a:endCxn id="210" idx="1"/>
                </p:cNvCxnSpPr>
                <p:nvPr/>
              </p:nvCxnSpPr>
              <p:spPr>
                <a:xfrm rot="10800000" flipH="1">
                  <a:off x="1656968" y="2990591"/>
                  <a:ext cx="324900" cy="1324500"/>
                </a:xfrm>
                <a:prstGeom prst="curvedConnector3">
                  <a:avLst>
                    <a:gd name="adj1" fmla="val 49997"/>
                  </a:avLst>
                </a:prstGeom>
                <a:noFill/>
                <a:ln w="9525" cap="flat" cmpd="sng">
                  <a:solidFill>
                    <a:srgbClr val="F64848"/>
                  </a:solidFill>
                  <a:prstDash val="lgDash"/>
                  <a:round/>
                  <a:headEnd type="none" w="med" len="med"/>
                  <a:tailEnd type="stealth" w="med" len="med"/>
                </a:ln>
              </p:spPr>
            </p:cxnSp>
          </p:grpSp>
        </p:grpSp>
        <p:pic>
          <p:nvPicPr>
            <p:cNvPr id="201" name="Google Shape;201;p14"/>
            <p:cNvPicPr preferRelativeResize="0"/>
            <p:nvPr/>
          </p:nvPicPr>
          <p:blipFill>
            <a:blip r:embed="rId15">
              <a:alphaModFix/>
            </a:blip>
            <a:stretch>
              <a:fillRect/>
            </a:stretch>
          </p:blipFill>
          <p:spPr>
            <a:xfrm>
              <a:off x="1540850" y="1940051"/>
              <a:ext cx="1749498" cy="193829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4" name="Google Shape;214;p14"/>
          <p:cNvSpPr txBox="1"/>
          <p:nvPr/>
        </p:nvSpPr>
        <p:spPr>
          <a:xfrm>
            <a:off x="7947739" y="4162813"/>
            <a:ext cx="3633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74C787"/>
                </a:solidFill>
                <a:latin typeface="Lato"/>
                <a:ea typeface="Lato"/>
                <a:cs typeface="Lato"/>
                <a:sym typeface="Lato"/>
              </a:rPr>
              <a:t>X</a:t>
            </a:r>
            <a:endParaRPr sz="2000" b="1">
              <a:solidFill>
                <a:srgbClr val="74C787"/>
              </a:solidFill>
            </a:endParaRPr>
          </a:p>
        </p:txBody>
      </p:sp>
      <p:sp>
        <p:nvSpPr>
          <p:cNvPr id="215" name="Google Shape;215;p14"/>
          <p:cNvSpPr txBox="1"/>
          <p:nvPr/>
        </p:nvSpPr>
        <p:spPr>
          <a:xfrm>
            <a:off x="8238375" y="2317988"/>
            <a:ext cx="15903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Enable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automatic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43976C"/>
                </a:solidFill>
                <a:latin typeface="Lato"/>
                <a:ea typeface="Lato"/>
                <a:cs typeface="Lato"/>
                <a:sym typeface="Lato"/>
              </a:rPr>
              <a:t>software updates</a:t>
            </a:r>
            <a:r>
              <a:rPr lang="en">
                <a:latin typeface="Lato"/>
                <a:ea typeface="Lato"/>
                <a:cs typeface="Lato"/>
                <a:sym typeface="Lato"/>
              </a:rPr>
              <a:t> for your devices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6" name="Google Shape;216;p14"/>
          <p:cNvSpPr txBox="1"/>
          <p:nvPr/>
        </p:nvSpPr>
        <p:spPr>
          <a:xfrm>
            <a:off x="7653935" y="5003474"/>
            <a:ext cx="1081200" cy="5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" sz="2400" b="1">
                <a:solidFill>
                  <a:srgbClr val="802017"/>
                </a:solidFill>
                <a:latin typeface="Raleway"/>
                <a:ea typeface="Raleway"/>
                <a:cs typeface="Raleway"/>
                <a:sym typeface="Raleway"/>
              </a:rPr>
              <a:t>Don’t</a:t>
            </a:r>
            <a:r>
              <a:rPr lang="en" sz="2400" b="1">
                <a:solidFill>
                  <a:srgbClr val="111111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400" b="1"/>
          </a:p>
        </p:txBody>
      </p:sp>
      <p:sp>
        <p:nvSpPr>
          <p:cNvPr id="217" name="Google Shape;217;p14"/>
          <p:cNvSpPr txBox="1"/>
          <p:nvPr/>
        </p:nvSpPr>
        <p:spPr>
          <a:xfrm>
            <a:off x="8568475" y="5021788"/>
            <a:ext cx="1338000" cy="10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400" tIns="70400" rIns="70400" bIns="704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Use devices with known </a:t>
            </a:r>
            <a:r>
              <a:rPr lang="en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unresolved</a:t>
            </a: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b="1">
                <a:solidFill>
                  <a:srgbClr val="802017"/>
                </a:solidFill>
                <a:latin typeface="Lato"/>
                <a:ea typeface="Lato"/>
                <a:cs typeface="Lato"/>
                <a:sym typeface="Lato"/>
              </a:rPr>
              <a:t>vulnerabilities</a:t>
            </a:r>
            <a:endParaRPr b="1">
              <a:solidFill>
                <a:srgbClr val="802017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802017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18" name="Google Shape;218;p14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9002602" y="6418713"/>
            <a:ext cx="583163" cy="4202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9" name="Google Shape;219;p14"/>
          <p:cNvGrpSpPr/>
          <p:nvPr/>
        </p:nvGrpSpPr>
        <p:grpSpPr>
          <a:xfrm>
            <a:off x="7916677" y="6533627"/>
            <a:ext cx="1085850" cy="687905"/>
            <a:chOff x="182626" y="2907200"/>
            <a:chExt cx="1437451" cy="910651"/>
          </a:xfrm>
        </p:grpSpPr>
        <p:pic>
          <p:nvPicPr>
            <p:cNvPr id="220" name="Google Shape;220;p14"/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182626" y="2907200"/>
              <a:ext cx="910651" cy="91065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21" name="Google Shape;221;p14"/>
            <p:cNvCxnSpPr>
              <a:stCxn id="220" idx="3"/>
              <a:endCxn id="218" idx="1"/>
            </p:cNvCxnSpPr>
            <p:nvPr/>
          </p:nvCxnSpPr>
          <p:spPr>
            <a:xfrm rot="10800000" flipH="1">
              <a:off x="1093276" y="3033125"/>
              <a:ext cx="526800" cy="329400"/>
            </a:xfrm>
            <a:prstGeom prst="curvedConnector3">
              <a:avLst>
                <a:gd name="adj1" fmla="val 50009"/>
              </a:avLst>
            </a:prstGeom>
            <a:noFill/>
            <a:ln w="9525" cap="flat" cmpd="sng">
              <a:solidFill>
                <a:srgbClr val="F64848"/>
              </a:solidFill>
              <a:prstDash val="lgDash"/>
              <a:round/>
              <a:headEnd type="none" w="med" len="med"/>
              <a:tailEnd type="stealth" w="med" len="med"/>
            </a:ln>
          </p:spPr>
        </p:cxnSp>
      </p:grpSp>
      <p:pic>
        <p:nvPicPr>
          <p:cNvPr id="222" name="Google Shape;222;p14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9112402" y="284888"/>
            <a:ext cx="698150" cy="69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349</Words>
  <Application>Microsoft Macintosh PowerPoint</Application>
  <PresentationFormat>Custom</PresentationFormat>
  <Paragraphs>68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Fira Code</vt:lpstr>
      <vt:lpstr>Arial</vt:lpstr>
      <vt:lpstr>Fira Mono</vt:lpstr>
      <vt:lpstr>Open Sans</vt:lpstr>
      <vt:lpstr>Raleway</vt:lpstr>
      <vt:lpstr>Lato</vt:lpstr>
      <vt:lpstr>Roboto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Tina Pavlovich</cp:lastModifiedBy>
  <cp:revision>3</cp:revision>
  <dcterms:modified xsi:type="dcterms:W3CDTF">2023-11-08T19:02:31Z</dcterms:modified>
</cp:coreProperties>
</file>